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8" r:id="rId2"/>
    <p:sldId id="299" r:id="rId3"/>
    <p:sldId id="259" r:id="rId4"/>
    <p:sldId id="278" r:id="rId5"/>
    <p:sldId id="296" r:id="rId6"/>
    <p:sldId id="291" r:id="rId7"/>
    <p:sldId id="292" r:id="rId8"/>
    <p:sldId id="30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9E4642A9-4084-E748-B320-936A8B0A6296}">
          <p14:sldIdLst>
            <p14:sldId id="258"/>
            <p14:sldId id="299"/>
            <p14:sldId id="259"/>
            <p14:sldId id="278"/>
            <p14:sldId id="296"/>
            <p14:sldId id="291"/>
            <p14:sldId id="292"/>
            <p14:sldId id="3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E87722"/>
    <a:srgbClr val="861F41"/>
    <a:srgbClr val="E9E9E9"/>
    <a:srgbClr val="F7901E"/>
    <a:srgbClr val="8B1E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8" autoAdjust="0"/>
    <p:restoredTop sz="94807"/>
  </p:normalViewPr>
  <p:slideViewPr>
    <p:cSldViewPr snapToGrid="0" snapToObjects="1">
      <p:cViewPr varScale="1">
        <p:scale>
          <a:sx n="124" d="100"/>
          <a:sy n="124" d="100"/>
        </p:scale>
        <p:origin x="10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0.tiff>
</file>

<file path=ppt/media/image11.tiff>
</file>

<file path=ppt/media/image12.tiff>
</file>

<file path=ppt/media/image13.png>
</file>

<file path=ppt/media/image14.png>
</file>

<file path=ppt/media/image15.tiff>
</file>

<file path=ppt/media/image2.jpg>
</file>

<file path=ppt/media/image3.tiff>
</file>

<file path=ppt/media/image5.jp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D444C4-D241-AB44-A8B2-A67FC57DD99A}" type="datetimeFigureOut">
              <a:rPr lang="en-US" smtClean="0"/>
              <a:t>10/22/2020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AC6CA-3C20-4146-82D0-CD1C76E775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870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l="12240" t="23035" r="-12240" b="-2433"/>
          <a:stretch/>
        </p:blipFill>
        <p:spPr>
          <a:xfrm rot="10800000">
            <a:off x="5027894" y="1127759"/>
            <a:ext cx="7164106" cy="568819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/>
          <a:srcRect l="12240" t="23035" r="-12240" b="-2433"/>
          <a:stretch/>
        </p:blipFill>
        <p:spPr>
          <a:xfrm>
            <a:off x="0" y="0"/>
            <a:ext cx="5027894" cy="402336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" y="4903740"/>
            <a:ext cx="7804412" cy="795154"/>
          </a:xfrm>
          <a:solidFill>
            <a:schemeClr val="bg1"/>
          </a:solidFill>
        </p:spPr>
        <p:txBody>
          <a:bodyPr wrap="square" rIns="365760" bIns="182880">
            <a:spAutoFit/>
          </a:bodyPr>
          <a:lstStyle>
            <a:lvl1pPr marL="0" indent="0" algn="r">
              <a:buNone/>
              <a:defRPr sz="2400" b="1" i="0" cap="all" baseline="0">
                <a:solidFill>
                  <a:schemeClr val="tx1">
                    <a:tint val="75000"/>
                  </a:schemeClr>
                </a:solidFill>
                <a:latin typeface="Acherus Grotesque" charset="0"/>
                <a:ea typeface="Acherus Grotesque" charset="0"/>
                <a:cs typeface="Acherus Grotesque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Add Text or delete box</a:t>
            </a:r>
          </a:p>
        </p:txBody>
      </p:sp>
      <p:sp>
        <p:nvSpPr>
          <p:cNvPr id="7" name="L-Shape 6"/>
          <p:cNvSpPr/>
          <p:nvPr userDrawn="1"/>
        </p:nvSpPr>
        <p:spPr>
          <a:xfrm rot="5400000">
            <a:off x="1045669" y="1301072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-Shape 7"/>
          <p:cNvSpPr/>
          <p:nvPr userDrawn="1"/>
        </p:nvSpPr>
        <p:spPr>
          <a:xfrm rot="16200000">
            <a:off x="7278194" y="4003095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3"/>
          <p:cNvSpPr/>
          <p:nvPr userDrawn="1"/>
        </p:nvSpPr>
        <p:spPr>
          <a:xfrm>
            <a:off x="1" y="209022"/>
            <a:ext cx="9224884" cy="211670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7779230"/>
              <a:gd name="connsiteY0" fmla="*/ 0 h 222250"/>
              <a:gd name="connsiteX1" fmla="*/ 7779230 w 7779230"/>
              <a:gd name="connsiteY1" fmla="*/ 0 h 222250"/>
              <a:gd name="connsiteX2" fmla="*/ 7556980 w 7779230"/>
              <a:gd name="connsiteY2" fmla="*/ 222250 h 222250"/>
              <a:gd name="connsiteX3" fmla="*/ 2482272 w 7779230"/>
              <a:gd name="connsiteY3" fmla="*/ 222250 h 222250"/>
              <a:gd name="connsiteX4" fmla="*/ 0 w 7779230"/>
              <a:gd name="connsiteY4" fmla="*/ 0 h 222250"/>
              <a:gd name="connsiteX0" fmla="*/ 5774 w 7785004"/>
              <a:gd name="connsiteY0" fmla="*/ 0 h 222250"/>
              <a:gd name="connsiteX1" fmla="*/ 7785004 w 7785004"/>
              <a:gd name="connsiteY1" fmla="*/ 0 h 222250"/>
              <a:gd name="connsiteX2" fmla="*/ 7562754 w 7785004"/>
              <a:gd name="connsiteY2" fmla="*/ 222250 h 222250"/>
              <a:gd name="connsiteX3" fmla="*/ 0 w 7785004"/>
              <a:gd name="connsiteY3" fmla="*/ 222250 h 222250"/>
              <a:gd name="connsiteX4" fmla="*/ 5774 w 7785004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85004" h="222250">
                <a:moveTo>
                  <a:pt x="5774" y="0"/>
                </a:moveTo>
                <a:lnTo>
                  <a:pt x="7785004" y="0"/>
                </a:lnTo>
                <a:lnTo>
                  <a:pt x="7562754" y="222250"/>
                </a:lnTo>
                <a:lnTo>
                  <a:pt x="0" y="222250"/>
                </a:lnTo>
                <a:lnTo>
                  <a:pt x="5774" y="0"/>
                </a:lnTo>
                <a:close/>
              </a:path>
            </a:pathLst>
          </a:custGeom>
          <a:solidFill>
            <a:srgbClr val="861F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3"/>
          <p:cNvSpPr/>
          <p:nvPr userDrawn="1"/>
        </p:nvSpPr>
        <p:spPr>
          <a:xfrm rot="10800000">
            <a:off x="8454216" y="209021"/>
            <a:ext cx="3737783" cy="211670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5296958"/>
              <a:gd name="connsiteY0" fmla="*/ 0 h 226347"/>
              <a:gd name="connsiteX1" fmla="*/ 5296958 w 5296958"/>
              <a:gd name="connsiteY1" fmla="*/ 0 h 226347"/>
              <a:gd name="connsiteX2" fmla="*/ 5074708 w 5296958"/>
              <a:gd name="connsiteY2" fmla="*/ 222250 h 226347"/>
              <a:gd name="connsiteX3" fmla="*/ 3752645 w 5296958"/>
              <a:gd name="connsiteY3" fmla="*/ 226347 h 226347"/>
              <a:gd name="connsiteX4" fmla="*/ 0 w 5296958"/>
              <a:gd name="connsiteY4" fmla="*/ 0 h 226347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3703484 w 5296958"/>
              <a:gd name="connsiteY3" fmla="*/ 222250 h 222250"/>
              <a:gd name="connsiteX4" fmla="*/ 0 w 5296958"/>
              <a:gd name="connsiteY4" fmla="*/ 0 h 222250"/>
              <a:gd name="connsiteX0" fmla="*/ 57355 w 1593474"/>
              <a:gd name="connsiteY0" fmla="*/ 4097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57355 w 1593474"/>
              <a:gd name="connsiteY4" fmla="*/ 4097 h 222250"/>
              <a:gd name="connsiteX0" fmla="*/ 45064 w 1593474"/>
              <a:gd name="connsiteY0" fmla="*/ 0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45064 w 1593474"/>
              <a:gd name="connsiteY4" fmla="*/ 0 h 222250"/>
              <a:gd name="connsiteX0" fmla="*/ 4096 w 1552506"/>
              <a:gd name="connsiteY0" fmla="*/ 0 h 222250"/>
              <a:gd name="connsiteX1" fmla="*/ 1552506 w 1552506"/>
              <a:gd name="connsiteY1" fmla="*/ 0 h 222250"/>
              <a:gd name="connsiteX2" fmla="*/ 1330256 w 1552506"/>
              <a:gd name="connsiteY2" fmla="*/ 222250 h 222250"/>
              <a:gd name="connsiteX3" fmla="*/ 0 w 1552506"/>
              <a:gd name="connsiteY3" fmla="*/ 222250 h 222250"/>
              <a:gd name="connsiteX4" fmla="*/ 4096 w 1552506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2506" h="222250">
                <a:moveTo>
                  <a:pt x="4096" y="0"/>
                </a:moveTo>
                <a:lnTo>
                  <a:pt x="1552506" y="0"/>
                </a:lnTo>
                <a:lnTo>
                  <a:pt x="1330256" y="222250"/>
                </a:lnTo>
                <a:lnTo>
                  <a:pt x="0" y="222250"/>
                </a:lnTo>
                <a:cubicBezTo>
                  <a:pt x="1365" y="148167"/>
                  <a:pt x="2731" y="74083"/>
                  <a:pt x="4096" y="0"/>
                </a:cubicBezTo>
                <a:close/>
              </a:path>
            </a:pathLst>
          </a:custGeom>
          <a:solidFill>
            <a:srgbClr val="E8772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987" y="25274"/>
            <a:ext cx="2186911" cy="574687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1240971" y="1600200"/>
            <a:ext cx="6322935" cy="26996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240970" y="1458686"/>
            <a:ext cx="6322935" cy="2841171"/>
          </a:xfrm>
          <a:noFill/>
        </p:spPr>
        <p:txBody>
          <a:bodyPr/>
          <a:lstStyle>
            <a:lvl1pPr>
              <a:defRPr b="0" i="1">
                <a:latin typeface="Acherus Grotesque Medium" charset="0"/>
                <a:ea typeface="Acherus Grotesque Medium" charset="0"/>
                <a:cs typeface="Acherus Grotesque Medium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99478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359229" y="501543"/>
            <a:ext cx="4412796" cy="14403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l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497" y="639941"/>
            <a:ext cx="4563597" cy="1440394"/>
          </a:xfrm>
          <a:noFill/>
        </p:spPr>
        <p:txBody>
          <a:bodyPr rIns="640080" anchor="ctr" anchorCtr="0"/>
          <a:lstStyle>
            <a:lvl1pPr algn="r">
              <a:defRPr sz="320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639941"/>
            <a:ext cx="6172200" cy="5221109"/>
          </a:xfrm>
          <a:solidFill>
            <a:schemeClr val="bg1"/>
          </a:solidFill>
        </p:spPr>
        <p:txBody>
          <a:bodyPr tIns="36576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26340"/>
            <a:ext cx="3932237" cy="3542648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3931920" y="-10871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958080" y="426720"/>
            <a:ext cx="0" cy="5601637"/>
          </a:xfrm>
          <a:prstGeom prst="line">
            <a:avLst/>
          </a:prstGeom>
          <a:ln w="127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372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" y="4903740"/>
            <a:ext cx="7804412" cy="795154"/>
          </a:xfrm>
          <a:solidFill>
            <a:schemeClr val="bg1"/>
          </a:solidFill>
        </p:spPr>
        <p:txBody>
          <a:bodyPr wrap="square" rIns="365760" bIns="182880">
            <a:spAutoFit/>
          </a:bodyPr>
          <a:lstStyle>
            <a:lvl1pPr marL="0" indent="0" algn="r">
              <a:buNone/>
              <a:defRPr sz="2400" b="1" i="0" cap="all" baseline="0">
                <a:solidFill>
                  <a:schemeClr val="tx1">
                    <a:tint val="75000"/>
                  </a:schemeClr>
                </a:solidFill>
                <a:latin typeface="Acherus Grotesque" charset="0"/>
                <a:ea typeface="Acherus Grotesque" charset="0"/>
                <a:cs typeface="Acherus Grotesque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Add Text or delete box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363975" y="1318687"/>
            <a:ext cx="6603144" cy="269965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1363975" y="1317652"/>
            <a:ext cx="6603144" cy="2699656"/>
          </a:xfrm>
        </p:spPr>
        <p:txBody>
          <a:bodyPr/>
          <a:lstStyle/>
          <a:p>
            <a:r>
              <a:rPr lang="en-US" dirty="0"/>
              <a:t>Click to Title</a:t>
            </a:r>
          </a:p>
        </p:txBody>
      </p:sp>
      <p:sp>
        <p:nvSpPr>
          <p:cNvPr id="12" name="L-Shape 11"/>
          <p:cNvSpPr/>
          <p:nvPr userDrawn="1"/>
        </p:nvSpPr>
        <p:spPr>
          <a:xfrm rot="5400000">
            <a:off x="1201269" y="1076629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-Shape 12"/>
          <p:cNvSpPr/>
          <p:nvPr userDrawn="1"/>
        </p:nvSpPr>
        <p:spPr>
          <a:xfrm rot="16200000">
            <a:off x="7726613" y="3776802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83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43432" y="2113280"/>
            <a:ext cx="10170008" cy="36893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rtlCol="0" anchor="ctr"/>
          <a:lstStyle/>
          <a:p>
            <a:pPr algn="l">
              <a:lnSpc>
                <a:spcPct val="150000"/>
              </a:lnSpc>
            </a:pP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2">
            <a:alphaModFix amt="37000"/>
          </a:blip>
          <a:srcRect l="48729" t="-2" r="-46172" b="32720"/>
          <a:stretch/>
        </p:blipFill>
        <p:spPr>
          <a:xfrm flipH="1">
            <a:off x="6406887" y="2823827"/>
            <a:ext cx="5858111" cy="4044719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853440" y="2194560"/>
            <a:ext cx="10005060" cy="46634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13853" y="2418814"/>
            <a:ext cx="9448803" cy="3393984"/>
          </a:xfrm>
          <a:noFill/>
          <a:ln w="12700">
            <a:noFill/>
          </a:ln>
        </p:spPr>
        <p:txBody>
          <a:bodyPr wrap="square" lIns="457200" tIns="182880" rIns="365760" bIns="182880">
            <a:noAutofit/>
          </a:bodyPr>
          <a:lstStyle>
            <a:lvl1pPr marL="0" indent="0" algn="l">
              <a:lnSpc>
                <a:spcPct val="150000"/>
              </a:lnSpc>
              <a:spcAft>
                <a:spcPts val="0"/>
              </a:spcAft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text</a:t>
            </a:r>
          </a:p>
        </p:txBody>
      </p:sp>
      <p:sp>
        <p:nvSpPr>
          <p:cNvPr id="7" name="L-Shape 6"/>
          <p:cNvSpPr/>
          <p:nvPr userDrawn="1"/>
        </p:nvSpPr>
        <p:spPr>
          <a:xfrm rot="16200000">
            <a:off x="10130479" y="1207448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70548" y="6300510"/>
            <a:ext cx="903568" cy="373604"/>
          </a:xfrm>
          <a:prstGeom prst="rect">
            <a:avLst/>
          </a:prstGeom>
        </p:spPr>
      </p:pic>
      <p:cxnSp>
        <p:nvCxnSpPr>
          <p:cNvPr id="19" name="Straight Connector 18"/>
          <p:cNvCxnSpPr/>
          <p:nvPr userDrawn="1"/>
        </p:nvCxnSpPr>
        <p:spPr>
          <a:xfrm flipH="1">
            <a:off x="10695788" y="6276977"/>
            <a:ext cx="297332" cy="405168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-Shape 19"/>
          <p:cNvSpPr/>
          <p:nvPr userDrawn="1"/>
        </p:nvSpPr>
        <p:spPr>
          <a:xfrm rot="5400000">
            <a:off x="960763" y="660353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3"/>
          <p:cNvSpPr/>
          <p:nvPr userDrawn="1"/>
        </p:nvSpPr>
        <p:spPr>
          <a:xfrm>
            <a:off x="1" y="209022"/>
            <a:ext cx="9224884" cy="211670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7779230"/>
              <a:gd name="connsiteY0" fmla="*/ 0 h 222250"/>
              <a:gd name="connsiteX1" fmla="*/ 7779230 w 7779230"/>
              <a:gd name="connsiteY1" fmla="*/ 0 h 222250"/>
              <a:gd name="connsiteX2" fmla="*/ 7556980 w 7779230"/>
              <a:gd name="connsiteY2" fmla="*/ 222250 h 222250"/>
              <a:gd name="connsiteX3" fmla="*/ 2482272 w 7779230"/>
              <a:gd name="connsiteY3" fmla="*/ 222250 h 222250"/>
              <a:gd name="connsiteX4" fmla="*/ 0 w 7779230"/>
              <a:gd name="connsiteY4" fmla="*/ 0 h 222250"/>
              <a:gd name="connsiteX0" fmla="*/ 5774 w 7785004"/>
              <a:gd name="connsiteY0" fmla="*/ 0 h 222250"/>
              <a:gd name="connsiteX1" fmla="*/ 7785004 w 7785004"/>
              <a:gd name="connsiteY1" fmla="*/ 0 h 222250"/>
              <a:gd name="connsiteX2" fmla="*/ 7562754 w 7785004"/>
              <a:gd name="connsiteY2" fmla="*/ 222250 h 222250"/>
              <a:gd name="connsiteX3" fmla="*/ 0 w 7785004"/>
              <a:gd name="connsiteY3" fmla="*/ 222250 h 222250"/>
              <a:gd name="connsiteX4" fmla="*/ 5774 w 7785004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85004" h="222250">
                <a:moveTo>
                  <a:pt x="5774" y="0"/>
                </a:moveTo>
                <a:lnTo>
                  <a:pt x="7785004" y="0"/>
                </a:lnTo>
                <a:lnTo>
                  <a:pt x="7562754" y="222250"/>
                </a:lnTo>
                <a:lnTo>
                  <a:pt x="0" y="222250"/>
                </a:lnTo>
                <a:lnTo>
                  <a:pt x="5774" y="0"/>
                </a:lnTo>
                <a:close/>
              </a:path>
            </a:pathLst>
          </a:custGeom>
          <a:solidFill>
            <a:srgbClr val="861F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/>
          <p:cNvSpPr/>
          <p:nvPr userDrawn="1"/>
        </p:nvSpPr>
        <p:spPr>
          <a:xfrm rot="10800000">
            <a:off x="8454217" y="201493"/>
            <a:ext cx="3737783" cy="219199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5296958"/>
              <a:gd name="connsiteY0" fmla="*/ 0 h 226347"/>
              <a:gd name="connsiteX1" fmla="*/ 5296958 w 5296958"/>
              <a:gd name="connsiteY1" fmla="*/ 0 h 226347"/>
              <a:gd name="connsiteX2" fmla="*/ 5074708 w 5296958"/>
              <a:gd name="connsiteY2" fmla="*/ 222250 h 226347"/>
              <a:gd name="connsiteX3" fmla="*/ 3752645 w 5296958"/>
              <a:gd name="connsiteY3" fmla="*/ 226347 h 226347"/>
              <a:gd name="connsiteX4" fmla="*/ 0 w 5296958"/>
              <a:gd name="connsiteY4" fmla="*/ 0 h 226347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3703484 w 5296958"/>
              <a:gd name="connsiteY3" fmla="*/ 222250 h 222250"/>
              <a:gd name="connsiteX4" fmla="*/ 0 w 5296958"/>
              <a:gd name="connsiteY4" fmla="*/ 0 h 222250"/>
              <a:gd name="connsiteX0" fmla="*/ 57355 w 1593474"/>
              <a:gd name="connsiteY0" fmla="*/ 4097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57355 w 1593474"/>
              <a:gd name="connsiteY4" fmla="*/ 4097 h 222250"/>
              <a:gd name="connsiteX0" fmla="*/ 45064 w 1593474"/>
              <a:gd name="connsiteY0" fmla="*/ 0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45064 w 1593474"/>
              <a:gd name="connsiteY4" fmla="*/ 0 h 222250"/>
              <a:gd name="connsiteX0" fmla="*/ 4096 w 1552506"/>
              <a:gd name="connsiteY0" fmla="*/ 0 h 222250"/>
              <a:gd name="connsiteX1" fmla="*/ 1552506 w 1552506"/>
              <a:gd name="connsiteY1" fmla="*/ 0 h 222250"/>
              <a:gd name="connsiteX2" fmla="*/ 1330256 w 1552506"/>
              <a:gd name="connsiteY2" fmla="*/ 222250 h 222250"/>
              <a:gd name="connsiteX3" fmla="*/ 0 w 1552506"/>
              <a:gd name="connsiteY3" fmla="*/ 222250 h 222250"/>
              <a:gd name="connsiteX4" fmla="*/ 4096 w 1552506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2506" h="222250">
                <a:moveTo>
                  <a:pt x="4096" y="0"/>
                </a:moveTo>
                <a:lnTo>
                  <a:pt x="1552506" y="0"/>
                </a:lnTo>
                <a:lnTo>
                  <a:pt x="1330256" y="222250"/>
                </a:lnTo>
                <a:lnTo>
                  <a:pt x="0" y="222250"/>
                </a:lnTo>
                <a:cubicBezTo>
                  <a:pt x="1365" y="148167"/>
                  <a:pt x="2731" y="74083"/>
                  <a:pt x="4096" y="0"/>
                </a:cubicBezTo>
                <a:close/>
              </a:path>
            </a:pathLst>
          </a:custGeom>
          <a:solidFill>
            <a:srgbClr val="E8772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987" y="25274"/>
            <a:ext cx="2186911" cy="574687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201269" y="790232"/>
            <a:ext cx="9213477" cy="76375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686290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5399" y="751027"/>
            <a:ext cx="9213477" cy="958058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812459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75944" y="771536"/>
            <a:ext cx="9676670" cy="942519"/>
          </a:xfrm>
          <a:ln w="12700"/>
          <a:effectLst/>
        </p:spPr>
        <p:txBody>
          <a:bodyPr rIns="274320" anchor="ctr" anchorCtr="0"/>
          <a:lstStyle>
            <a:lvl1pPr>
              <a:defRPr sz="4000" baseline="0"/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8" name="L-Shape 7"/>
          <p:cNvSpPr/>
          <p:nvPr userDrawn="1"/>
        </p:nvSpPr>
        <p:spPr>
          <a:xfrm rot="16200000">
            <a:off x="10498543" y="1390427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70548" y="6300510"/>
            <a:ext cx="903568" cy="373604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 flipH="1">
            <a:off x="10695788" y="6276977"/>
            <a:ext cx="297332" cy="405168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6976" y="2397286"/>
            <a:ext cx="9458811" cy="3854553"/>
          </a:xfrm>
          <a:ln w="12700">
            <a:noFill/>
          </a:ln>
        </p:spPr>
        <p:txBody>
          <a:bodyPr rIns="365760"/>
          <a:lstStyle>
            <a:lvl5pPr marL="2057400" indent="-452438">
              <a:tabLst>
                <a:tab pos="1828800" algn="l"/>
              </a:tabLst>
              <a:defRPr/>
            </a:lvl5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L-Shape 14"/>
          <p:cNvSpPr/>
          <p:nvPr userDrawn="1"/>
        </p:nvSpPr>
        <p:spPr>
          <a:xfrm rot="5400000">
            <a:off x="880212" y="599961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" y="209022"/>
            <a:ext cx="9224884" cy="211670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7779230"/>
              <a:gd name="connsiteY0" fmla="*/ 0 h 222250"/>
              <a:gd name="connsiteX1" fmla="*/ 7779230 w 7779230"/>
              <a:gd name="connsiteY1" fmla="*/ 0 h 222250"/>
              <a:gd name="connsiteX2" fmla="*/ 7556980 w 7779230"/>
              <a:gd name="connsiteY2" fmla="*/ 222250 h 222250"/>
              <a:gd name="connsiteX3" fmla="*/ 2482272 w 7779230"/>
              <a:gd name="connsiteY3" fmla="*/ 222250 h 222250"/>
              <a:gd name="connsiteX4" fmla="*/ 0 w 7779230"/>
              <a:gd name="connsiteY4" fmla="*/ 0 h 222250"/>
              <a:gd name="connsiteX0" fmla="*/ 5774 w 7785004"/>
              <a:gd name="connsiteY0" fmla="*/ 0 h 222250"/>
              <a:gd name="connsiteX1" fmla="*/ 7785004 w 7785004"/>
              <a:gd name="connsiteY1" fmla="*/ 0 h 222250"/>
              <a:gd name="connsiteX2" fmla="*/ 7562754 w 7785004"/>
              <a:gd name="connsiteY2" fmla="*/ 222250 h 222250"/>
              <a:gd name="connsiteX3" fmla="*/ 0 w 7785004"/>
              <a:gd name="connsiteY3" fmla="*/ 222250 h 222250"/>
              <a:gd name="connsiteX4" fmla="*/ 5774 w 7785004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85004" h="222250">
                <a:moveTo>
                  <a:pt x="5774" y="0"/>
                </a:moveTo>
                <a:lnTo>
                  <a:pt x="7785004" y="0"/>
                </a:lnTo>
                <a:lnTo>
                  <a:pt x="7562754" y="222250"/>
                </a:lnTo>
                <a:lnTo>
                  <a:pt x="0" y="222250"/>
                </a:lnTo>
                <a:lnTo>
                  <a:pt x="5774" y="0"/>
                </a:lnTo>
                <a:close/>
              </a:path>
            </a:pathLst>
          </a:custGeom>
          <a:solidFill>
            <a:srgbClr val="861F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3"/>
          <p:cNvSpPr/>
          <p:nvPr userDrawn="1"/>
        </p:nvSpPr>
        <p:spPr>
          <a:xfrm rot="10800000">
            <a:off x="8454217" y="201493"/>
            <a:ext cx="3737783" cy="219199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5296958"/>
              <a:gd name="connsiteY0" fmla="*/ 0 h 226347"/>
              <a:gd name="connsiteX1" fmla="*/ 5296958 w 5296958"/>
              <a:gd name="connsiteY1" fmla="*/ 0 h 226347"/>
              <a:gd name="connsiteX2" fmla="*/ 5074708 w 5296958"/>
              <a:gd name="connsiteY2" fmla="*/ 222250 h 226347"/>
              <a:gd name="connsiteX3" fmla="*/ 3752645 w 5296958"/>
              <a:gd name="connsiteY3" fmla="*/ 226347 h 226347"/>
              <a:gd name="connsiteX4" fmla="*/ 0 w 5296958"/>
              <a:gd name="connsiteY4" fmla="*/ 0 h 226347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3703484 w 5296958"/>
              <a:gd name="connsiteY3" fmla="*/ 222250 h 222250"/>
              <a:gd name="connsiteX4" fmla="*/ 0 w 5296958"/>
              <a:gd name="connsiteY4" fmla="*/ 0 h 222250"/>
              <a:gd name="connsiteX0" fmla="*/ 57355 w 1593474"/>
              <a:gd name="connsiteY0" fmla="*/ 4097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57355 w 1593474"/>
              <a:gd name="connsiteY4" fmla="*/ 4097 h 222250"/>
              <a:gd name="connsiteX0" fmla="*/ 45064 w 1593474"/>
              <a:gd name="connsiteY0" fmla="*/ 0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45064 w 1593474"/>
              <a:gd name="connsiteY4" fmla="*/ 0 h 222250"/>
              <a:gd name="connsiteX0" fmla="*/ 4096 w 1552506"/>
              <a:gd name="connsiteY0" fmla="*/ 0 h 222250"/>
              <a:gd name="connsiteX1" fmla="*/ 1552506 w 1552506"/>
              <a:gd name="connsiteY1" fmla="*/ 0 h 222250"/>
              <a:gd name="connsiteX2" fmla="*/ 1330256 w 1552506"/>
              <a:gd name="connsiteY2" fmla="*/ 222250 h 222250"/>
              <a:gd name="connsiteX3" fmla="*/ 0 w 1552506"/>
              <a:gd name="connsiteY3" fmla="*/ 222250 h 222250"/>
              <a:gd name="connsiteX4" fmla="*/ 4096 w 1552506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2506" h="222250">
                <a:moveTo>
                  <a:pt x="4096" y="0"/>
                </a:moveTo>
                <a:lnTo>
                  <a:pt x="1552506" y="0"/>
                </a:lnTo>
                <a:lnTo>
                  <a:pt x="1330256" y="222250"/>
                </a:lnTo>
                <a:lnTo>
                  <a:pt x="0" y="222250"/>
                </a:lnTo>
                <a:cubicBezTo>
                  <a:pt x="1365" y="148167"/>
                  <a:pt x="2731" y="74083"/>
                  <a:pt x="4096" y="0"/>
                </a:cubicBezTo>
                <a:close/>
              </a:path>
            </a:pathLst>
          </a:custGeom>
          <a:solidFill>
            <a:srgbClr val="E8772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987" y="25274"/>
            <a:ext cx="2186911" cy="57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668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9971" y="816429"/>
            <a:ext cx="10261926" cy="816361"/>
          </a:xfrm>
          <a:noFill/>
          <a:ln w="12700"/>
        </p:spPr>
        <p:txBody>
          <a:bodyPr lIns="1280160"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L-Shape 7"/>
          <p:cNvSpPr/>
          <p:nvPr userDrawn="1"/>
        </p:nvSpPr>
        <p:spPr>
          <a:xfrm rot="10800000">
            <a:off x="10815856" y="575923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-Shape 8"/>
          <p:cNvSpPr/>
          <p:nvPr userDrawn="1"/>
        </p:nvSpPr>
        <p:spPr>
          <a:xfrm>
            <a:off x="704848" y="1316179"/>
            <a:ext cx="481012" cy="481012"/>
          </a:xfrm>
          <a:prstGeom prst="corner">
            <a:avLst>
              <a:gd name="adj1" fmla="val 11019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239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4506" y="687510"/>
            <a:ext cx="11355388" cy="850794"/>
          </a:xfrm>
          <a:noFill/>
          <a:ln w="12700"/>
        </p:spPr>
        <p:txBody>
          <a:bodyPr rIns="548640" anchor="ctr" anchorCtr="0"/>
          <a:lstStyle>
            <a:lvl1pPr algn="l">
              <a:defRPr baseline="0"/>
            </a:lvl1pPr>
          </a:lstStyle>
          <a:p>
            <a:r>
              <a:rPr lang="en-US" dirty="0"/>
              <a:t>           Click to edit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solidFill>
            <a:schemeClr val="bg1"/>
          </a:solidFill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254342"/>
          </a:xfrm>
          <a:solidFill>
            <a:schemeClr val="bg1"/>
          </a:solidFill>
        </p:spPr>
        <p:txBody>
          <a:bodyPr anchor="t" anchorCtr="0"/>
          <a:lstStyle/>
          <a:p>
            <a:pPr lvl="0"/>
            <a:r>
              <a:rPr lang="en-US" dirty="0"/>
              <a:t>Click to </a:t>
            </a:r>
            <a:r>
              <a:rPr lang="en-US"/>
              <a:t>edit </a:t>
            </a:r>
          </a:p>
          <a:p>
            <a:pPr lvl="0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solidFill>
            <a:schemeClr val="bg1"/>
          </a:solidFill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254342"/>
          </a:xfrm>
          <a:solidFill>
            <a:schemeClr val="bg1"/>
          </a:solidFill>
        </p:spPr>
        <p:txBody>
          <a:bodyPr anchor="t" anchorCtr="0"/>
          <a:lstStyle/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8674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 Title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/>
          <a:srcRect l="48729" t="-2" r="-46172" b="32720"/>
          <a:stretch/>
        </p:blipFill>
        <p:spPr>
          <a:xfrm flipH="1">
            <a:off x="7100002" y="3302386"/>
            <a:ext cx="5164997" cy="356616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704848" y="2518615"/>
            <a:ext cx="4357009" cy="2725971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199" y="1034107"/>
            <a:ext cx="9213477" cy="765268"/>
          </a:xfrm>
          <a:noFill/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L-Shape 5"/>
          <p:cNvSpPr/>
          <p:nvPr userDrawn="1"/>
        </p:nvSpPr>
        <p:spPr>
          <a:xfrm rot="10800000">
            <a:off x="9704015" y="860443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-Shape 6"/>
          <p:cNvSpPr/>
          <p:nvPr userDrawn="1"/>
        </p:nvSpPr>
        <p:spPr>
          <a:xfrm rot="16200000" flipV="1">
            <a:off x="704848" y="1477478"/>
            <a:ext cx="481012" cy="481012"/>
          </a:xfrm>
          <a:prstGeom prst="corner">
            <a:avLst>
              <a:gd name="adj1" fmla="val 15545"/>
              <a:gd name="adj2" fmla="val 14740"/>
            </a:avLst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5351770" y="2844467"/>
            <a:ext cx="4833257" cy="914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41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20486"/>
            <a:ext cx="4772025" cy="176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l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28" y="545313"/>
            <a:ext cx="4563597" cy="1743439"/>
          </a:xfrm>
          <a:noFill/>
        </p:spPr>
        <p:txBody>
          <a:bodyPr rIns="640080" anchor="b"/>
          <a:lstStyle>
            <a:lvl1pPr algn="r">
              <a:defRPr sz="320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545313"/>
            <a:ext cx="6172200" cy="5315737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460810"/>
            <a:ext cx="3932237" cy="3408178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958080" y="426720"/>
            <a:ext cx="0" cy="5601637"/>
          </a:xfrm>
          <a:prstGeom prst="line">
            <a:avLst/>
          </a:prstGeom>
          <a:ln w="127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654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199" y="1825625"/>
            <a:ext cx="9213477" cy="5032375"/>
          </a:xfrm>
          <a:prstGeom prst="rect">
            <a:avLst/>
          </a:prstGeom>
          <a:noFill/>
        </p:spPr>
        <p:txBody>
          <a:bodyPr vert="horz" lIns="274320" tIns="2743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199" y="598627"/>
            <a:ext cx="9213477" cy="958058"/>
          </a:xfrm>
          <a:prstGeom prst="rect">
            <a:avLst/>
          </a:prstGeom>
          <a:noFill/>
          <a:ln>
            <a:noFill/>
          </a:ln>
        </p:spPr>
        <p:txBody>
          <a:bodyPr vert="horz" wrap="square" lIns="1188720" tIns="274320" rIns="91440" bIns="2743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070548" y="6300510"/>
            <a:ext cx="903568" cy="373604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H="1">
            <a:off x="10695788" y="6276977"/>
            <a:ext cx="297332" cy="405168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13"/>
          <p:cNvSpPr/>
          <p:nvPr userDrawn="1"/>
        </p:nvSpPr>
        <p:spPr>
          <a:xfrm>
            <a:off x="1" y="209022"/>
            <a:ext cx="9224884" cy="211670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7779230"/>
              <a:gd name="connsiteY0" fmla="*/ 0 h 222250"/>
              <a:gd name="connsiteX1" fmla="*/ 7779230 w 7779230"/>
              <a:gd name="connsiteY1" fmla="*/ 0 h 222250"/>
              <a:gd name="connsiteX2" fmla="*/ 7556980 w 7779230"/>
              <a:gd name="connsiteY2" fmla="*/ 222250 h 222250"/>
              <a:gd name="connsiteX3" fmla="*/ 2482272 w 7779230"/>
              <a:gd name="connsiteY3" fmla="*/ 222250 h 222250"/>
              <a:gd name="connsiteX4" fmla="*/ 0 w 7779230"/>
              <a:gd name="connsiteY4" fmla="*/ 0 h 222250"/>
              <a:gd name="connsiteX0" fmla="*/ 5774 w 7785004"/>
              <a:gd name="connsiteY0" fmla="*/ 0 h 222250"/>
              <a:gd name="connsiteX1" fmla="*/ 7785004 w 7785004"/>
              <a:gd name="connsiteY1" fmla="*/ 0 h 222250"/>
              <a:gd name="connsiteX2" fmla="*/ 7562754 w 7785004"/>
              <a:gd name="connsiteY2" fmla="*/ 222250 h 222250"/>
              <a:gd name="connsiteX3" fmla="*/ 0 w 7785004"/>
              <a:gd name="connsiteY3" fmla="*/ 222250 h 222250"/>
              <a:gd name="connsiteX4" fmla="*/ 5774 w 7785004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85004" h="222250">
                <a:moveTo>
                  <a:pt x="5774" y="0"/>
                </a:moveTo>
                <a:lnTo>
                  <a:pt x="7785004" y="0"/>
                </a:lnTo>
                <a:lnTo>
                  <a:pt x="7562754" y="222250"/>
                </a:lnTo>
                <a:lnTo>
                  <a:pt x="0" y="222250"/>
                </a:lnTo>
                <a:lnTo>
                  <a:pt x="5774" y="0"/>
                </a:lnTo>
                <a:close/>
              </a:path>
            </a:pathLst>
          </a:custGeom>
          <a:solidFill>
            <a:srgbClr val="861F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3"/>
          <p:cNvSpPr/>
          <p:nvPr userDrawn="1"/>
        </p:nvSpPr>
        <p:spPr>
          <a:xfrm rot="10800000">
            <a:off x="8454217" y="201493"/>
            <a:ext cx="3737783" cy="219199"/>
          </a:xfrm>
          <a:custGeom>
            <a:avLst/>
            <a:gdLst>
              <a:gd name="connsiteX0" fmla="*/ 0 w 5074708"/>
              <a:gd name="connsiteY0" fmla="*/ 0 h 222250"/>
              <a:gd name="connsiteX1" fmla="*/ 5074708 w 5074708"/>
              <a:gd name="connsiteY1" fmla="*/ 0 h 222250"/>
              <a:gd name="connsiteX2" fmla="*/ 5074708 w 5074708"/>
              <a:gd name="connsiteY2" fmla="*/ 222250 h 222250"/>
              <a:gd name="connsiteX3" fmla="*/ 0 w 5074708"/>
              <a:gd name="connsiteY3" fmla="*/ 222250 h 222250"/>
              <a:gd name="connsiteX4" fmla="*/ 0 w 5074708"/>
              <a:gd name="connsiteY4" fmla="*/ 0 h 222250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0 w 5296958"/>
              <a:gd name="connsiteY3" fmla="*/ 222250 h 222250"/>
              <a:gd name="connsiteX4" fmla="*/ 0 w 5296958"/>
              <a:gd name="connsiteY4" fmla="*/ 0 h 222250"/>
              <a:gd name="connsiteX0" fmla="*/ 0 w 5296958"/>
              <a:gd name="connsiteY0" fmla="*/ 0 h 226347"/>
              <a:gd name="connsiteX1" fmla="*/ 5296958 w 5296958"/>
              <a:gd name="connsiteY1" fmla="*/ 0 h 226347"/>
              <a:gd name="connsiteX2" fmla="*/ 5074708 w 5296958"/>
              <a:gd name="connsiteY2" fmla="*/ 222250 h 226347"/>
              <a:gd name="connsiteX3" fmla="*/ 3752645 w 5296958"/>
              <a:gd name="connsiteY3" fmla="*/ 226347 h 226347"/>
              <a:gd name="connsiteX4" fmla="*/ 0 w 5296958"/>
              <a:gd name="connsiteY4" fmla="*/ 0 h 226347"/>
              <a:gd name="connsiteX0" fmla="*/ 0 w 5296958"/>
              <a:gd name="connsiteY0" fmla="*/ 0 h 222250"/>
              <a:gd name="connsiteX1" fmla="*/ 5296958 w 5296958"/>
              <a:gd name="connsiteY1" fmla="*/ 0 h 222250"/>
              <a:gd name="connsiteX2" fmla="*/ 5074708 w 5296958"/>
              <a:gd name="connsiteY2" fmla="*/ 222250 h 222250"/>
              <a:gd name="connsiteX3" fmla="*/ 3703484 w 5296958"/>
              <a:gd name="connsiteY3" fmla="*/ 222250 h 222250"/>
              <a:gd name="connsiteX4" fmla="*/ 0 w 5296958"/>
              <a:gd name="connsiteY4" fmla="*/ 0 h 222250"/>
              <a:gd name="connsiteX0" fmla="*/ 57355 w 1593474"/>
              <a:gd name="connsiteY0" fmla="*/ 4097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57355 w 1593474"/>
              <a:gd name="connsiteY4" fmla="*/ 4097 h 222250"/>
              <a:gd name="connsiteX0" fmla="*/ 45064 w 1593474"/>
              <a:gd name="connsiteY0" fmla="*/ 0 h 222250"/>
              <a:gd name="connsiteX1" fmla="*/ 1593474 w 1593474"/>
              <a:gd name="connsiteY1" fmla="*/ 0 h 222250"/>
              <a:gd name="connsiteX2" fmla="*/ 1371224 w 1593474"/>
              <a:gd name="connsiteY2" fmla="*/ 222250 h 222250"/>
              <a:gd name="connsiteX3" fmla="*/ 0 w 1593474"/>
              <a:gd name="connsiteY3" fmla="*/ 222250 h 222250"/>
              <a:gd name="connsiteX4" fmla="*/ 45064 w 1593474"/>
              <a:gd name="connsiteY4" fmla="*/ 0 h 222250"/>
              <a:gd name="connsiteX0" fmla="*/ 4096 w 1552506"/>
              <a:gd name="connsiteY0" fmla="*/ 0 h 222250"/>
              <a:gd name="connsiteX1" fmla="*/ 1552506 w 1552506"/>
              <a:gd name="connsiteY1" fmla="*/ 0 h 222250"/>
              <a:gd name="connsiteX2" fmla="*/ 1330256 w 1552506"/>
              <a:gd name="connsiteY2" fmla="*/ 222250 h 222250"/>
              <a:gd name="connsiteX3" fmla="*/ 0 w 1552506"/>
              <a:gd name="connsiteY3" fmla="*/ 222250 h 222250"/>
              <a:gd name="connsiteX4" fmla="*/ 4096 w 1552506"/>
              <a:gd name="connsiteY4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2506" h="222250">
                <a:moveTo>
                  <a:pt x="4096" y="0"/>
                </a:moveTo>
                <a:lnTo>
                  <a:pt x="1552506" y="0"/>
                </a:lnTo>
                <a:lnTo>
                  <a:pt x="1330256" y="222250"/>
                </a:lnTo>
                <a:lnTo>
                  <a:pt x="0" y="222250"/>
                </a:lnTo>
                <a:cubicBezTo>
                  <a:pt x="1365" y="148167"/>
                  <a:pt x="2731" y="74083"/>
                  <a:pt x="4096" y="0"/>
                </a:cubicBezTo>
                <a:close/>
              </a:path>
            </a:pathLst>
          </a:custGeom>
          <a:solidFill>
            <a:srgbClr val="E8772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987" y="25274"/>
            <a:ext cx="2186911" cy="57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57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5" r:id="rId2"/>
    <p:sldLayoutId id="2147483649" r:id="rId3"/>
    <p:sldLayoutId id="2147483658" r:id="rId4"/>
    <p:sldLayoutId id="2147483650" r:id="rId5"/>
    <p:sldLayoutId id="2147483652" r:id="rId6"/>
    <p:sldLayoutId id="2147483653" r:id="rId7"/>
    <p:sldLayoutId id="2147483654" r:id="rId8"/>
    <p:sldLayoutId id="2147483657" r:id="rId9"/>
    <p:sldLayoutId id="2147483656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1" kern="1200" baseline="0">
          <a:solidFill>
            <a:schemeClr val="tx1"/>
          </a:solidFill>
          <a:latin typeface="Acherus Grotesque" charset="0"/>
          <a:ea typeface="Acherus Grotesque" charset="0"/>
          <a:cs typeface="Acherus Grotesque" charset="0"/>
        </a:defRPr>
      </a:lvl1pPr>
    </p:titleStyle>
    <p:bodyStyle>
      <a:lvl1pPr marL="344488" indent="-344488" algn="l" defTabSz="914400" rtl="0" eaLnBrk="1" latinLnBrk="0" hangingPunct="1">
        <a:lnSpc>
          <a:spcPct val="90000"/>
        </a:lnSpc>
        <a:spcBef>
          <a:spcPts val="1000"/>
        </a:spcBef>
        <a:spcAft>
          <a:spcPts val="600"/>
        </a:spcAft>
        <a:buClr>
          <a:srgbClr val="FF6600"/>
        </a:buClr>
        <a:buFont typeface="Wingdings" charset="2"/>
        <a:buChar char="§"/>
        <a:tabLst/>
        <a:defRPr sz="2800" kern="1200" baseline="0">
          <a:solidFill>
            <a:schemeClr val="tx1"/>
          </a:solidFill>
          <a:latin typeface="Acherus Grotesque" charset="0"/>
          <a:ea typeface="Acherus Grotesque" charset="0"/>
          <a:cs typeface="Acherus Grotesque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Clr>
          <a:srgbClr val="FF6600"/>
        </a:buClr>
        <a:buFont typeface="Wingdings" charset="2"/>
        <a:buChar char="§"/>
        <a:defRPr sz="2400" kern="1200" baseline="0">
          <a:solidFill>
            <a:schemeClr val="tx1"/>
          </a:solidFill>
          <a:latin typeface="Acherus Grotesque" charset="0"/>
          <a:ea typeface="Acherus Grotesque" charset="0"/>
          <a:cs typeface="Acherus Grotesque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Clr>
          <a:srgbClr val="FF6600"/>
        </a:buClr>
        <a:buFont typeface="Wingdings" charset="2"/>
        <a:buChar char="§"/>
        <a:defRPr sz="2000" kern="1200" baseline="0">
          <a:solidFill>
            <a:schemeClr val="tx1"/>
          </a:solidFill>
          <a:latin typeface="Acherus Grotesque" charset="0"/>
          <a:ea typeface="Acherus Grotesque" charset="0"/>
          <a:cs typeface="Acherus Grotesque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Clr>
          <a:srgbClr val="FF6600"/>
        </a:buClr>
        <a:buFont typeface="Wingdings" charset="2"/>
        <a:buChar char="§"/>
        <a:defRPr sz="1800" kern="1200" baseline="0">
          <a:solidFill>
            <a:schemeClr val="tx1"/>
          </a:solidFill>
          <a:latin typeface="Acherus Grotesque" charset="0"/>
          <a:ea typeface="Acherus Grotesque" charset="0"/>
          <a:cs typeface="Acherus Grotesque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Clr>
          <a:srgbClr val="FF6600"/>
        </a:buClr>
        <a:buFont typeface="Wingdings" charset="2"/>
        <a:buChar char="§"/>
        <a:defRPr sz="1800" kern="1200" baseline="0">
          <a:solidFill>
            <a:schemeClr val="tx1"/>
          </a:solidFill>
          <a:latin typeface="Acherus Grotesque" charset="0"/>
          <a:ea typeface="Acherus Grotesque" charset="0"/>
          <a:cs typeface="Acherus Grotesque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aticon.com/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tiff"/><Relationship Id="rId5" Type="http://schemas.openxmlformats.org/officeDocument/2006/relationships/hyperlink" Target="http://www.flaticon.com/" TargetMode="External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ixabay.com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flaticon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hmurzi@vt.edu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ED60B9DD-B8CA-5641-B347-D2D69725B826}"/>
              </a:ext>
            </a:extLst>
          </p:cNvPr>
          <p:cNvSpPr txBox="1">
            <a:spLocks/>
          </p:cNvSpPr>
          <p:nvPr/>
        </p:nvSpPr>
        <p:spPr>
          <a:xfrm>
            <a:off x="-304800" y="1990091"/>
            <a:ext cx="11941526" cy="2814072"/>
          </a:xfrm>
          <a:prstGeom prst="rect">
            <a:avLst/>
          </a:prstGeom>
          <a:noFill/>
          <a:ln>
            <a:noFill/>
          </a:ln>
        </p:spPr>
        <p:txBody>
          <a:bodyPr vert="horz" wrap="square" lIns="1188720" tIns="274320" rIns="91440" bIns="2743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000" b="0" i="1" baseline="0">
                <a:latin typeface="Acherus Grotesque Medium" charset="0"/>
                <a:ea typeface="Acherus Grotesque Medium" charset="0"/>
                <a:cs typeface="Acherus Grotesque Medium" charset="0"/>
              </a:defRPr>
            </a:lvl1pPr>
          </a:lstStyle>
          <a:p>
            <a:pPr algn="ctr"/>
            <a:r>
              <a:rPr lang="en-US" i="0" dirty="0"/>
              <a:t>Expectations and Experiences of Short-Term Study Abroad Leadership Teams </a:t>
            </a:r>
          </a:p>
        </p:txBody>
      </p:sp>
      <p:pic>
        <p:nvPicPr>
          <p:cNvPr id="6" name="Google Shape;115;p14">
            <a:extLst>
              <a:ext uri="{FF2B5EF4-FFF2-40B4-BE49-F238E27FC236}">
                <a16:creationId xmlns:a16="http://schemas.microsoft.com/office/drawing/2014/main" id="{A2E98BD9-E665-7F4F-9EB1-EF25ED9CFEF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21873" b="17703"/>
          <a:stretch/>
        </p:blipFill>
        <p:spPr>
          <a:xfrm>
            <a:off x="4406898" y="424260"/>
            <a:ext cx="3378201" cy="184882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1176447-6876-4DAC-AEC1-ACA08694E8A9}"/>
              </a:ext>
            </a:extLst>
          </p:cNvPr>
          <p:cNvSpPr/>
          <p:nvPr/>
        </p:nvSpPr>
        <p:spPr>
          <a:xfrm>
            <a:off x="5227811" y="6488668"/>
            <a:ext cx="1736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Acherus" panose="02000505000000020004" pitchFamily="2" charset="77"/>
              </a:rPr>
              <a:t>October 2020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6E0D7E-6AD6-634B-86CF-AA1184C3B00F}"/>
              </a:ext>
            </a:extLst>
          </p:cNvPr>
          <p:cNvSpPr txBox="1"/>
          <p:nvPr/>
        </p:nvSpPr>
        <p:spPr>
          <a:xfrm>
            <a:off x="1217649" y="4584918"/>
            <a:ext cx="99984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6600"/>
                </a:solidFill>
                <a:latin typeface="Acherus Grotesque" panose="02000505000000020004" pitchFamily="2" charset="77"/>
              </a:rPr>
              <a:t>Homero Murzi, Kirsten Davis, </a:t>
            </a:r>
            <a:r>
              <a:rPr lang="en-US" sz="2800" dirty="0" err="1">
                <a:solidFill>
                  <a:srgbClr val="FF6600"/>
                </a:solidFill>
                <a:latin typeface="Acherus Grotesque" panose="02000505000000020004" pitchFamily="2" charset="77"/>
              </a:rPr>
              <a:t>Desen</a:t>
            </a:r>
            <a:r>
              <a:rPr lang="en-US" sz="2800" dirty="0">
                <a:solidFill>
                  <a:srgbClr val="FF6600"/>
                </a:solidFill>
                <a:latin typeface="Acherus Grotesque" panose="02000505000000020004" pitchFamily="2" charset="77"/>
              </a:rPr>
              <a:t> Ozkan, James Davis, David Knight, &amp; Matt James</a:t>
            </a:r>
          </a:p>
        </p:txBody>
      </p:sp>
    </p:spTree>
    <p:extLst>
      <p:ext uri="{BB962C8B-B14F-4D97-AF65-F5344CB8AC3E}">
        <p14:creationId xmlns:p14="http://schemas.microsoft.com/office/powerpoint/2010/main" val="1000481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FB30E-6B28-F742-A9B3-3B3678376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Background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031E35-11DA-3348-AF2C-AB61F98A6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4506" y="1609926"/>
            <a:ext cx="10968948" cy="376496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Global engineering competency is required by engineers </a:t>
            </a:r>
            <a:r>
              <a:rPr lang="en-US" dirty="0"/>
              <a:t> (Johri &amp; </a:t>
            </a:r>
            <a:r>
              <a:rPr lang="en-US" dirty="0" err="1"/>
              <a:t>Jesiek</a:t>
            </a:r>
            <a:r>
              <a:rPr lang="en-US" dirty="0"/>
              <a:t>, 2014)</a:t>
            </a:r>
            <a:endParaRPr lang="en-US" sz="3200" dirty="0"/>
          </a:p>
          <a:p>
            <a:pPr>
              <a:lnSpc>
                <a:spcPct val="110000"/>
              </a:lnSpc>
            </a:pPr>
            <a:r>
              <a:rPr lang="en-US" sz="3200" dirty="0"/>
              <a:t>Well-implemented short-term programs have been shown to increase students’ global competency (</a:t>
            </a:r>
            <a:r>
              <a:rPr lang="en-US" sz="3200" dirty="0" err="1"/>
              <a:t>Chieffo</a:t>
            </a:r>
            <a:r>
              <a:rPr lang="en-US" sz="3200" dirty="0"/>
              <a:t> &amp; Griffiths, 2009; Tarrant, Rubin, and Stoner 2013). 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Less research on the study abroad leaders experience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9E664C-D3F0-F341-BEB3-63672162C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735" y="5604388"/>
            <a:ext cx="1487796" cy="13377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FFD8AF-F793-1D46-A6DF-CB64BB407A09}"/>
              </a:ext>
            </a:extLst>
          </p:cNvPr>
          <p:cNvSpPr txBox="1"/>
          <p:nvPr/>
        </p:nvSpPr>
        <p:spPr>
          <a:xfrm>
            <a:off x="1538870" y="4979880"/>
            <a:ext cx="94227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6600"/>
                </a:solidFill>
                <a:latin typeface="Acherus Grotesque" panose="02000505000000020004" pitchFamily="2" charset="77"/>
              </a:rPr>
              <a:t>The purpose of our study is to unpack engineering study abroad program leaders’ (i.e., faculty members and graduate student leaders) perceptions of their roles throughout a two-week study abroad program</a:t>
            </a:r>
          </a:p>
        </p:txBody>
      </p:sp>
    </p:spTree>
    <p:extLst>
      <p:ext uri="{BB962C8B-B14F-4D97-AF65-F5344CB8AC3E}">
        <p14:creationId xmlns:p14="http://schemas.microsoft.com/office/powerpoint/2010/main" val="298911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F522D8-05CD-CA42-901D-2EC4E2C4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306" y="502310"/>
            <a:ext cx="11355388" cy="850794"/>
          </a:xfrm>
        </p:spPr>
        <p:txBody>
          <a:bodyPr>
            <a:noAutofit/>
          </a:bodyPr>
          <a:lstStyle/>
          <a:p>
            <a:r>
              <a:rPr lang="en-US" sz="3400" b="1" dirty="0"/>
              <a:t>Rising Sophomore Abroad Program 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5210B5-9665-4C40-9498-51CB37D20B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89964" y="2192366"/>
            <a:ext cx="2831353" cy="1061829"/>
          </a:xfrm>
          <a:noFill/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0" dirty="0">
                <a:solidFill>
                  <a:srgbClr val="000000"/>
                </a:solidFill>
                <a:latin typeface="Acherus" panose="02000505000000020004" pitchFamily="2" charset="77"/>
                <a:ea typeface="+mn-ea"/>
                <a:cs typeface="+mn-cs"/>
              </a:rPr>
              <a:t>Wednesday Lecture</a:t>
            </a:r>
          </a:p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0" dirty="0">
                <a:solidFill>
                  <a:srgbClr val="000000"/>
                </a:solidFill>
                <a:latin typeface="Acherus" panose="02000505000000020004" pitchFamily="2" charset="77"/>
                <a:ea typeface="+mn-ea"/>
                <a:cs typeface="+mn-cs"/>
              </a:rPr>
              <a:t>(All students)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51A696-E81D-F440-9192-B2DE33500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514" y="3451119"/>
            <a:ext cx="1875574" cy="18755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4C44248-2C50-2A4D-A7CD-3F6BAE7E759E}"/>
              </a:ext>
            </a:extLst>
          </p:cNvPr>
          <p:cNvSpPr/>
          <p:nvPr/>
        </p:nvSpPr>
        <p:spPr>
          <a:xfrm>
            <a:off x="1455194" y="1526801"/>
            <a:ext cx="477951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b="1" dirty="0">
                <a:solidFill>
                  <a:srgbClr val="000000"/>
                </a:solidFill>
                <a:latin typeface="Acherus" panose="02000505000000020004" pitchFamily="2" charset="77"/>
              </a:rPr>
              <a:t>ENGE 1644: Global STEM Practice</a:t>
            </a:r>
            <a:endParaRPr lang="en-US" sz="2600" b="1" dirty="0"/>
          </a:p>
        </p:txBody>
      </p:sp>
      <p:sp>
        <p:nvSpPr>
          <p:cNvPr id="10" name="Google Shape;129;p15">
            <a:extLst>
              <a:ext uri="{FF2B5EF4-FFF2-40B4-BE49-F238E27FC236}">
                <a16:creationId xmlns:a16="http://schemas.microsoft.com/office/drawing/2014/main" id="{51925C71-4CE9-6245-98C2-C7E11A5ADEA5}"/>
              </a:ext>
            </a:extLst>
          </p:cNvPr>
          <p:cNvSpPr txBox="1"/>
          <p:nvPr/>
        </p:nvSpPr>
        <p:spPr>
          <a:xfrm>
            <a:off x="4046700" y="6524558"/>
            <a:ext cx="4251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D262D"/>
                </a:solidFill>
                <a:latin typeface="Acherus Grotesque" panose="02000505000000020004" pitchFamily="2" charset="77"/>
              </a:rPr>
              <a:t>Figures source: </a:t>
            </a:r>
            <a:r>
              <a:rPr lang="en" sz="1200" u="sng" dirty="0">
                <a:solidFill>
                  <a:srgbClr val="12375C"/>
                </a:solidFill>
                <a:latin typeface="Acherus Grotesque" panose="02000505000000020004" pitchFamily="2" charset="77"/>
                <a:hlinkClick r:id="rId3"/>
              </a:rPr>
              <a:t>www.flaticon.com</a:t>
            </a:r>
            <a:r>
              <a:rPr lang="en" sz="1200" dirty="0">
                <a:solidFill>
                  <a:srgbClr val="1D262D"/>
                </a:solidFill>
                <a:latin typeface="Acherus Grotesque" panose="02000505000000020004" pitchFamily="2" charset="77"/>
              </a:rPr>
              <a:t> </a:t>
            </a:r>
            <a:endParaRPr sz="1200" dirty="0">
              <a:latin typeface="Acherus Grotesque" panose="02000505000000020004" pitchFamily="2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0C7A9F4-50D2-6C42-935F-CF88FBAF0B9E}"/>
              </a:ext>
            </a:extLst>
          </p:cNvPr>
          <p:cNvSpPr/>
          <p:nvPr/>
        </p:nvSpPr>
        <p:spPr>
          <a:xfrm>
            <a:off x="4381285" y="2407918"/>
            <a:ext cx="22145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Acherus" panose="02000505000000020004" pitchFamily="2" charset="77"/>
              </a:rPr>
              <a:t>Friday recitation</a:t>
            </a:r>
          </a:p>
          <a:p>
            <a:r>
              <a:rPr lang="en-US" sz="2400" dirty="0">
                <a:solidFill>
                  <a:srgbClr val="000000"/>
                </a:solidFill>
                <a:latin typeface="Acherus" panose="02000505000000020004" pitchFamily="2" charset="77"/>
              </a:rPr>
              <a:t>Individual tracks</a:t>
            </a:r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C9102CF-6FE8-2E40-9370-AF4EA86CE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8641" y="3457135"/>
            <a:ext cx="749352" cy="7493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1E7506-2F23-0943-BF84-AFA4CD1B2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187" y="3457135"/>
            <a:ext cx="749352" cy="7493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CA3DCA0-E129-F64D-816F-A95BE30EE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8641" y="4597219"/>
            <a:ext cx="749352" cy="7493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C49BA93-F2F6-4D44-9E9C-39EE2E97A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2187" y="4597219"/>
            <a:ext cx="749352" cy="74935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E32392F-7A6E-384D-83E9-CE83A7FCFE87}"/>
              </a:ext>
            </a:extLst>
          </p:cNvPr>
          <p:cNvSpPr/>
          <p:nvPr/>
        </p:nvSpPr>
        <p:spPr>
          <a:xfrm>
            <a:off x="7325661" y="1530800"/>
            <a:ext cx="3889206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b="1" dirty="0">
                <a:solidFill>
                  <a:srgbClr val="000000"/>
                </a:solidFill>
                <a:latin typeface="Acherus" panose="02000505000000020004" pitchFamily="2" charset="77"/>
              </a:rPr>
              <a:t>Travel Abroad (2 – weeks)</a:t>
            </a:r>
          </a:p>
        </p:txBody>
      </p:sp>
      <p:pic>
        <p:nvPicPr>
          <p:cNvPr id="17" name="Google Shape;126;p15">
            <a:extLst>
              <a:ext uri="{FF2B5EF4-FFF2-40B4-BE49-F238E27FC236}">
                <a16:creationId xmlns:a16="http://schemas.microsoft.com/office/drawing/2014/main" id="{7420849B-F8E7-384D-AEBB-DA5C7467395A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9875" y="2603723"/>
            <a:ext cx="2924203" cy="2670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BC94511-07AF-9B4B-966D-D60D1EF4ED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8735" y="5604388"/>
            <a:ext cx="1487796" cy="133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83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F522D8-05CD-CA42-901D-2EC4E2C4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87" y="742840"/>
            <a:ext cx="11355388" cy="850794"/>
          </a:xfrm>
        </p:spPr>
        <p:txBody>
          <a:bodyPr>
            <a:noAutofit/>
          </a:bodyPr>
          <a:lstStyle/>
          <a:p>
            <a:pPr algn="ctr"/>
            <a:r>
              <a:rPr lang="en-US" sz="3400" b="1" dirty="0"/>
              <a:t>Methods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7444D0-F128-5447-994A-CFDE8DEAD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735" y="5604388"/>
            <a:ext cx="1487796" cy="1337766"/>
          </a:xfrm>
          <a:prstGeom prst="rect">
            <a:avLst/>
          </a:prstGeom>
        </p:spPr>
      </p:pic>
      <p:sp>
        <p:nvSpPr>
          <p:cNvPr id="18" name="Google Shape;189;p19">
            <a:extLst>
              <a:ext uri="{FF2B5EF4-FFF2-40B4-BE49-F238E27FC236}">
                <a16:creationId xmlns:a16="http://schemas.microsoft.com/office/drawing/2014/main" id="{80E3D219-7F0A-4643-83A2-C77A47041837}"/>
              </a:ext>
            </a:extLst>
          </p:cNvPr>
          <p:cNvSpPr txBox="1">
            <a:spLocks/>
          </p:cNvSpPr>
          <p:nvPr/>
        </p:nvSpPr>
        <p:spPr>
          <a:xfrm>
            <a:off x="642251" y="4678595"/>
            <a:ext cx="2861118" cy="944400"/>
          </a:xfrm>
          <a:prstGeom prst="rect">
            <a:avLst/>
          </a:prstGeom>
          <a:noFill/>
          <a:ln w="12700">
            <a:noFill/>
          </a:ln>
        </p:spPr>
        <p:txBody>
          <a:bodyPr spcFirstLastPara="1" vert="horz" wrap="square" lIns="68575" tIns="68575" rIns="68575" bIns="6857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1" kern="1200" baseline="0">
                <a:solidFill>
                  <a:schemeClr val="tx1"/>
                </a:solidFill>
                <a:latin typeface="Acherus Grotesque" charset="0"/>
                <a:ea typeface="Acherus Grotesque" charset="0"/>
                <a:cs typeface="Acherus Grotesque" charset="0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1800" i="0" dirty="0">
                <a:latin typeface="Acherus Grotesque" panose="02000505000000020004" pitchFamily="2" charset="77"/>
                <a:ea typeface="Calibri"/>
                <a:cs typeface="Calibri"/>
                <a:sym typeface="Calibri"/>
              </a:rPr>
              <a:t>Data stream 1:</a:t>
            </a:r>
          </a:p>
          <a:p>
            <a:pPr algn="ctr">
              <a:spcBef>
                <a:spcPts val="0"/>
              </a:spcBef>
            </a:pPr>
            <a:r>
              <a:rPr lang="en-US" sz="1800" i="0" dirty="0">
                <a:latin typeface="Acherus Grotesque" panose="02000505000000020004" pitchFamily="2" charset="77"/>
                <a:ea typeface="Calibri"/>
                <a:cs typeface="Calibri"/>
                <a:sym typeface="Calibri"/>
              </a:rPr>
              <a:t>Program Leaders’ Journals</a:t>
            </a:r>
            <a:endParaRPr lang="en-US" sz="1400" i="0" dirty="0">
              <a:latin typeface="Acherus Grotesque" panose="02000505000000020004" pitchFamily="2" charset="77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0;p19">
            <a:extLst>
              <a:ext uri="{FF2B5EF4-FFF2-40B4-BE49-F238E27FC236}">
                <a16:creationId xmlns:a16="http://schemas.microsoft.com/office/drawing/2014/main" id="{3AB9A32E-96DE-1748-AA59-6C91F62AC726}"/>
              </a:ext>
            </a:extLst>
          </p:cNvPr>
          <p:cNvSpPr txBox="1">
            <a:spLocks/>
          </p:cNvSpPr>
          <p:nvPr/>
        </p:nvSpPr>
        <p:spPr>
          <a:xfrm>
            <a:off x="4912153" y="4754341"/>
            <a:ext cx="2462700" cy="944400"/>
          </a:xfrm>
          <a:prstGeom prst="rect">
            <a:avLst/>
          </a:prstGeom>
          <a:noFill/>
          <a:ln w="12700">
            <a:noFill/>
          </a:ln>
        </p:spPr>
        <p:txBody>
          <a:bodyPr spcFirstLastPara="1" vert="horz" wrap="square" lIns="68575" tIns="68575" rIns="68575" bIns="6857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1" kern="1200" baseline="0">
                <a:solidFill>
                  <a:schemeClr val="tx1"/>
                </a:solidFill>
                <a:latin typeface="Acherus Grotesque" charset="0"/>
                <a:ea typeface="Acherus Grotesque" charset="0"/>
                <a:cs typeface="Acherus Grotesque" charset="0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1800" i="0" dirty="0">
                <a:latin typeface="Acherus Grotesque" panose="02000505000000020004" pitchFamily="2" charset="77"/>
                <a:ea typeface="Calibri"/>
                <a:cs typeface="Calibri"/>
                <a:sym typeface="Calibri"/>
              </a:rPr>
              <a:t>Data stream 2:</a:t>
            </a:r>
          </a:p>
          <a:p>
            <a:pPr algn="ctr">
              <a:spcBef>
                <a:spcPts val="0"/>
              </a:spcBef>
            </a:pPr>
            <a:r>
              <a:rPr lang="en-US" sz="1800" i="0" dirty="0">
                <a:latin typeface="Acherus Grotesque" panose="02000505000000020004" pitchFamily="2" charset="77"/>
                <a:ea typeface="Calibri"/>
                <a:cs typeface="Calibri"/>
                <a:sym typeface="Calibri"/>
              </a:rPr>
              <a:t>Interviews with Program Leaders</a:t>
            </a:r>
          </a:p>
        </p:txBody>
      </p:sp>
      <p:sp>
        <p:nvSpPr>
          <p:cNvPr id="20" name="Google Shape;191;p19">
            <a:extLst>
              <a:ext uri="{FF2B5EF4-FFF2-40B4-BE49-F238E27FC236}">
                <a16:creationId xmlns:a16="http://schemas.microsoft.com/office/drawing/2014/main" id="{BB825E38-6BD8-FD47-B35F-0FA348B72FCF}"/>
              </a:ext>
            </a:extLst>
          </p:cNvPr>
          <p:cNvSpPr txBox="1">
            <a:spLocks/>
          </p:cNvSpPr>
          <p:nvPr/>
        </p:nvSpPr>
        <p:spPr>
          <a:xfrm>
            <a:off x="8834556" y="4898542"/>
            <a:ext cx="2747100" cy="944400"/>
          </a:xfrm>
          <a:prstGeom prst="rect">
            <a:avLst/>
          </a:prstGeom>
          <a:noFill/>
          <a:ln w="12700">
            <a:noFill/>
          </a:ln>
        </p:spPr>
        <p:txBody>
          <a:bodyPr spcFirstLastPara="1" vert="horz" wrap="square" lIns="68575" tIns="68575" rIns="68575" bIns="68575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1" kern="1200" baseline="0">
                <a:solidFill>
                  <a:schemeClr val="tx1"/>
                </a:solidFill>
                <a:latin typeface="Acherus Grotesque" charset="0"/>
                <a:ea typeface="Acherus Grotesque" charset="0"/>
                <a:cs typeface="Acherus Grotesque" charset="0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1800" i="0" dirty="0">
                <a:latin typeface="Acherus Grotesque" panose="02000505000000020004" pitchFamily="2" charset="77"/>
                <a:ea typeface="Calibri"/>
                <a:cs typeface="Calibri"/>
                <a:sym typeface="Calibri"/>
              </a:rPr>
              <a:t>Coding and Themes Analysis</a:t>
            </a:r>
          </a:p>
          <a:p>
            <a:pPr algn="ctr">
              <a:spcBef>
                <a:spcPts val="0"/>
              </a:spcBef>
            </a:pPr>
            <a:endParaRPr lang="en-US" sz="1400" i="0" dirty="0">
              <a:latin typeface="Acherus Grotesque" panose="02000505000000020004" pitchFamily="2" charset="77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E1A211-BC11-2A49-A373-E78F0455A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63" y="1862050"/>
            <a:ext cx="2743200" cy="27432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C50A5AF-A402-F445-9211-CA7C64B293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3637" y="2110588"/>
            <a:ext cx="2743200" cy="2743200"/>
          </a:xfrm>
          <a:prstGeom prst="rect">
            <a:avLst/>
          </a:prstGeom>
        </p:spPr>
      </p:pic>
      <p:sp>
        <p:nvSpPr>
          <p:cNvPr id="11" name="Google Shape;129;p15">
            <a:extLst>
              <a:ext uri="{FF2B5EF4-FFF2-40B4-BE49-F238E27FC236}">
                <a16:creationId xmlns:a16="http://schemas.microsoft.com/office/drawing/2014/main" id="{B0347967-9282-406B-BC5A-DD1A27DFF9B6}"/>
              </a:ext>
            </a:extLst>
          </p:cNvPr>
          <p:cNvSpPr txBox="1"/>
          <p:nvPr/>
        </p:nvSpPr>
        <p:spPr>
          <a:xfrm>
            <a:off x="4046700" y="6524558"/>
            <a:ext cx="4251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D262D"/>
                </a:solidFill>
                <a:latin typeface="Acherus Grotesque" panose="02000505000000020004" pitchFamily="2" charset="77"/>
              </a:rPr>
              <a:t>Figures source: </a:t>
            </a:r>
            <a:r>
              <a:rPr lang="en" sz="1200" u="sng" dirty="0">
                <a:solidFill>
                  <a:srgbClr val="12375C"/>
                </a:solidFill>
                <a:latin typeface="Acherus Grotesque" panose="02000505000000020004" pitchFamily="2" charset="77"/>
                <a:hlinkClick r:id="rId5"/>
              </a:rPr>
              <a:t>www.flaticon.com</a:t>
            </a:r>
            <a:r>
              <a:rPr lang="en" sz="1200" dirty="0">
                <a:solidFill>
                  <a:srgbClr val="1D262D"/>
                </a:solidFill>
                <a:latin typeface="Acherus Grotesque" panose="02000505000000020004" pitchFamily="2" charset="77"/>
              </a:rPr>
              <a:t> </a:t>
            </a:r>
            <a:endParaRPr sz="1200" dirty="0">
              <a:latin typeface="Acherus Grotesque" panose="02000505000000020004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D0E55C-BEE0-2744-9DC0-50F531BEEA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4552" y="1992593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068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74A29-4252-E141-BB6D-30D46F8C7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5272"/>
            <a:ext cx="11355388" cy="85079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Overview of findings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DF8793-91AB-0C44-A3A6-DB3DA9B623BC}"/>
              </a:ext>
            </a:extLst>
          </p:cNvPr>
          <p:cNvSpPr/>
          <p:nvPr/>
        </p:nvSpPr>
        <p:spPr>
          <a:xfrm>
            <a:off x="2152650" y="1370520"/>
            <a:ext cx="78867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cherus Grotesque" panose="02000505000000020004" pitchFamily="2" charset="77"/>
              </a:rPr>
              <a:t>Expectations and Experiences from each of the emerging themes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04FFEC6-3BAC-D343-97B8-2B40BFA41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730" y="1969820"/>
            <a:ext cx="9041393" cy="4535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854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F522D8-05CD-CA42-901D-2EC4E2C4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3704"/>
            <a:ext cx="11355388" cy="850794"/>
          </a:xfrm>
        </p:spPr>
        <p:txBody>
          <a:bodyPr>
            <a:noAutofit/>
          </a:bodyPr>
          <a:lstStyle/>
          <a:p>
            <a:pPr algn="ctr"/>
            <a:r>
              <a:rPr lang="en-US" sz="3400" b="1" dirty="0"/>
              <a:t>Expectations vs. Experiences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7444D0-F128-5447-994A-CFDE8DEAD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735" y="5604388"/>
            <a:ext cx="1487796" cy="1337766"/>
          </a:xfrm>
          <a:prstGeom prst="rect">
            <a:avLst/>
          </a:prstGeom>
        </p:spPr>
      </p:pic>
      <p:sp>
        <p:nvSpPr>
          <p:cNvPr id="7" name="Google Shape;129;p15">
            <a:extLst>
              <a:ext uri="{FF2B5EF4-FFF2-40B4-BE49-F238E27FC236}">
                <a16:creationId xmlns:a16="http://schemas.microsoft.com/office/drawing/2014/main" id="{5C3FEA60-ED82-40AC-B130-5A1CA171ADE5}"/>
              </a:ext>
            </a:extLst>
          </p:cNvPr>
          <p:cNvSpPr txBox="1"/>
          <p:nvPr/>
        </p:nvSpPr>
        <p:spPr>
          <a:xfrm>
            <a:off x="3945100" y="6486458"/>
            <a:ext cx="4251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D262D"/>
                </a:solidFill>
                <a:latin typeface="Acherus Grotesque" panose="02000505000000020004" pitchFamily="2" charset="77"/>
              </a:rPr>
              <a:t>Image source: </a:t>
            </a:r>
            <a:r>
              <a:rPr lang="en" sz="1200" u="sng" dirty="0">
                <a:solidFill>
                  <a:srgbClr val="12375C"/>
                </a:solidFill>
                <a:latin typeface="Acherus Grotesque" panose="02000505000000020004" pitchFamily="2" charset="77"/>
                <a:hlinkClick r:id="rId3"/>
              </a:rPr>
              <a:t>www.pixabay.com</a:t>
            </a:r>
            <a:r>
              <a:rPr lang="en" sz="1200" u="sng" dirty="0">
                <a:solidFill>
                  <a:srgbClr val="12375C"/>
                </a:solidFill>
                <a:latin typeface="Acherus Grotesque" panose="02000505000000020004" pitchFamily="2" charset="77"/>
              </a:rPr>
              <a:t> </a:t>
            </a:r>
            <a:r>
              <a:rPr lang="en" sz="1200" dirty="0">
                <a:solidFill>
                  <a:srgbClr val="1D262D"/>
                </a:solidFill>
                <a:latin typeface="Acherus Grotesque" panose="02000505000000020004" pitchFamily="2" charset="77"/>
              </a:rPr>
              <a:t> </a:t>
            </a:r>
            <a:endParaRPr sz="1200" dirty="0">
              <a:latin typeface="Acherus Grotesque" panose="02000505000000020004" pitchFamily="2" charset="77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7EBD66E-5B16-B74D-9858-236766778C1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9284" y="5609300"/>
            <a:ext cx="1487796" cy="115165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hought Bubble: Cloud 45">
            <a:extLst>
              <a:ext uri="{FF2B5EF4-FFF2-40B4-BE49-F238E27FC236}">
                <a16:creationId xmlns:a16="http://schemas.microsoft.com/office/drawing/2014/main" id="{0F77AF57-3569-E645-B6F6-105B2B037597}"/>
              </a:ext>
            </a:extLst>
          </p:cNvPr>
          <p:cNvSpPr/>
          <p:nvPr/>
        </p:nvSpPr>
        <p:spPr>
          <a:xfrm>
            <a:off x="506243" y="1314498"/>
            <a:ext cx="5271705" cy="3790123"/>
          </a:xfrm>
          <a:prstGeom prst="cloudCallout">
            <a:avLst>
              <a:gd name="adj1" fmla="val -9712"/>
              <a:gd name="adj2" fmla="val 6726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-US" sz="1400" i="1" dirty="0">
                <a:solidFill>
                  <a:srgbClr val="222222"/>
                </a:solidFill>
                <a:latin typeface="Acherus Grotesque" panose="02000505000000020004" pitchFamily="2" charset="77"/>
                <a:ea typeface="Arial" panose="020B0604020202020204" pitchFamily="34" charset="0"/>
              </a:rPr>
              <a:t>“I saw one of the roles as mediator between the students and the faculty and staff, because I thought I'm closer in age, and I work with them most closely in the course. And so I thought I knew them a little bit more and would be able to mediate any issues that might arise like alcohol or whatever, and nip those before they escalated.”</a:t>
            </a:r>
            <a:endParaRPr lang="en-US" sz="1400" dirty="0">
              <a:effectLst/>
              <a:latin typeface="Acherus Grotesque" panose="02000505000000020004" pitchFamily="2" charset="77"/>
              <a:ea typeface="Arial" panose="020B0604020202020204" pitchFamily="34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Acherus Grotesque" panose="02000505000000020004" pitchFamily="2" charset="77"/>
                <a:ea typeface="Arial" panose="020B0604020202020204" pitchFamily="34" charset="0"/>
              </a:rPr>
              <a:t> 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98945E8C-B963-BC45-B398-34FDB89BB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0225" y="1616765"/>
            <a:ext cx="6083071" cy="449248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Manage logistics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Support reflection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Challenges in leadership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Emergencies</a:t>
            </a:r>
            <a:br>
              <a:rPr lang="en-US" sz="3200" dirty="0"/>
            </a:b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45577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F522D8-05CD-CA42-901D-2EC4E2C4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706" y="674258"/>
            <a:ext cx="11355388" cy="85079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Implications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7444D0-F128-5447-994A-CFDE8DEAD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735" y="5604388"/>
            <a:ext cx="1487796" cy="133776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997F9D0-3CDC-D948-B95C-B947FFEAC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4783" y="4886651"/>
            <a:ext cx="1138617" cy="1138617"/>
          </a:xfrm>
          <a:prstGeom prst="rect">
            <a:avLst/>
          </a:prstGeom>
        </p:spPr>
      </p:pic>
      <p:sp>
        <p:nvSpPr>
          <p:cNvPr id="6" name="Google Shape;129;p15">
            <a:extLst>
              <a:ext uri="{FF2B5EF4-FFF2-40B4-BE49-F238E27FC236}">
                <a16:creationId xmlns:a16="http://schemas.microsoft.com/office/drawing/2014/main" id="{A13D8311-F43F-4890-AF48-4E6A284DC74E}"/>
              </a:ext>
            </a:extLst>
          </p:cNvPr>
          <p:cNvSpPr txBox="1"/>
          <p:nvPr/>
        </p:nvSpPr>
        <p:spPr>
          <a:xfrm>
            <a:off x="4046700" y="6524558"/>
            <a:ext cx="4251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D262D"/>
                </a:solidFill>
                <a:latin typeface="Acherus Grotesque" panose="02000505000000020004" pitchFamily="2" charset="77"/>
              </a:rPr>
              <a:t>Figures source: </a:t>
            </a:r>
            <a:r>
              <a:rPr lang="en" sz="1200" u="sng" dirty="0">
                <a:solidFill>
                  <a:srgbClr val="12375C"/>
                </a:solidFill>
                <a:latin typeface="Acherus Grotesque" panose="02000505000000020004" pitchFamily="2" charset="77"/>
                <a:hlinkClick r:id="rId4"/>
              </a:rPr>
              <a:t>www.flaticon.com</a:t>
            </a:r>
            <a:r>
              <a:rPr lang="en" sz="1200" dirty="0">
                <a:solidFill>
                  <a:srgbClr val="1D262D"/>
                </a:solidFill>
                <a:latin typeface="Acherus Grotesque" panose="02000505000000020004" pitchFamily="2" charset="77"/>
              </a:rPr>
              <a:t> </a:t>
            </a:r>
            <a:endParaRPr sz="1200" dirty="0">
              <a:latin typeface="Acherus Grotesque" panose="02000505000000020004" pitchFamily="2" charset="77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F2398E75-85FB-904F-B4CB-0956FBE89F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7726" y="1682239"/>
            <a:ext cx="10968948" cy="3764961"/>
          </a:xfrm>
          <a:noFill/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/>
              <a:t>Practice: Guide for study abroad leaders</a:t>
            </a:r>
          </a:p>
          <a:p>
            <a:pPr lvl="1">
              <a:lnSpc>
                <a:spcPct val="110000"/>
              </a:lnSpc>
            </a:pPr>
            <a:r>
              <a:rPr lang="en-US" sz="2800" dirty="0"/>
              <a:t>Education, communication and logistics, health and safety (before and during trip)</a:t>
            </a:r>
          </a:p>
          <a:p>
            <a:pPr>
              <a:lnSpc>
                <a:spcPct val="110000"/>
              </a:lnSpc>
            </a:pPr>
            <a:r>
              <a:rPr lang="en-US" sz="3200" dirty="0"/>
              <a:t>Research: Importance of multi-method data collection approach at multiple time points</a:t>
            </a:r>
            <a:br>
              <a:rPr lang="en-US" sz="3200" dirty="0"/>
            </a:b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21307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ED60B9DD-B8CA-5641-B347-D2D69725B826}"/>
              </a:ext>
            </a:extLst>
          </p:cNvPr>
          <p:cNvSpPr txBox="1">
            <a:spLocks/>
          </p:cNvSpPr>
          <p:nvPr/>
        </p:nvSpPr>
        <p:spPr>
          <a:xfrm>
            <a:off x="-304800" y="1990091"/>
            <a:ext cx="11941526" cy="2814072"/>
          </a:xfrm>
          <a:prstGeom prst="rect">
            <a:avLst/>
          </a:prstGeom>
          <a:noFill/>
          <a:ln>
            <a:noFill/>
          </a:ln>
        </p:spPr>
        <p:txBody>
          <a:bodyPr vert="horz" wrap="square" lIns="1188720" tIns="274320" rIns="91440" bIns="2743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000" b="0" i="1" baseline="0">
                <a:latin typeface="Acherus Grotesque Medium" charset="0"/>
                <a:ea typeface="Acherus Grotesque Medium" charset="0"/>
                <a:cs typeface="Acherus Grotesque Medium" charset="0"/>
              </a:defRPr>
            </a:lvl1pPr>
          </a:lstStyle>
          <a:p>
            <a:pPr algn="ctr"/>
            <a:r>
              <a:rPr lang="en-US" i="0" dirty="0"/>
              <a:t>Expectations and Experiences of Short-Term Study Abroad Leadership Teams </a:t>
            </a:r>
          </a:p>
        </p:txBody>
      </p:sp>
      <p:pic>
        <p:nvPicPr>
          <p:cNvPr id="6" name="Google Shape;115;p14">
            <a:extLst>
              <a:ext uri="{FF2B5EF4-FFF2-40B4-BE49-F238E27FC236}">
                <a16:creationId xmlns:a16="http://schemas.microsoft.com/office/drawing/2014/main" id="{A2E98BD9-E665-7F4F-9EB1-EF25ED9CFEF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21873" b="17703"/>
          <a:stretch/>
        </p:blipFill>
        <p:spPr>
          <a:xfrm>
            <a:off x="4406898" y="424260"/>
            <a:ext cx="3378201" cy="184882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1176447-6876-4DAC-AEC1-ACA08694E8A9}"/>
              </a:ext>
            </a:extLst>
          </p:cNvPr>
          <p:cNvSpPr/>
          <p:nvPr/>
        </p:nvSpPr>
        <p:spPr>
          <a:xfrm>
            <a:off x="5227811" y="6488668"/>
            <a:ext cx="1736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Acherus" panose="02000505000000020004" pitchFamily="2" charset="77"/>
              </a:rPr>
              <a:t>October 2020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6E0D7E-6AD6-634B-86CF-AA1184C3B00F}"/>
              </a:ext>
            </a:extLst>
          </p:cNvPr>
          <p:cNvSpPr txBox="1"/>
          <p:nvPr/>
        </p:nvSpPr>
        <p:spPr>
          <a:xfrm>
            <a:off x="1217649" y="4584918"/>
            <a:ext cx="99984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6600"/>
                </a:solidFill>
                <a:latin typeface="Acherus Grotesque" panose="02000505000000020004" pitchFamily="2" charset="77"/>
              </a:rPr>
              <a:t>Homero Murzi, Kirsten Davis, </a:t>
            </a:r>
            <a:r>
              <a:rPr lang="en-US" sz="2800" dirty="0" err="1">
                <a:solidFill>
                  <a:srgbClr val="FF6600"/>
                </a:solidFill>
                <a:latin typeface="Acherus Grotesque" panose="02000505000000020004" pitchFamily="2" charset="77"/>
              </a:rPr>
              <a:t>Desen</a:t>
            </a:r>
            <a:r>
              <a:rPr lang="en-US" sz="2800" dirty="0">
                <a:solidFill>
                  <a:srgbClr val="FF6600"/>
                </a:solidFill>
                <a:latin typeface="Acherus Grotesque" panose="02000505000000020004" pitchFamily="2" charset="77"/>
              </a:rPr>
              <a:t> Ozkan, James Davis, David Knight, &amp; Matt James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1BE87F-A3FD-C04E-B9A6-21F9492DA7CB}"/>
              </a:ext>
            </a:extLst>
          </p:cNvPr>
          <p:cNvSpPr/>
          <p:nvPr/>
        </p:nvSpPr>
        <p:spPr>
          <a:xfrm>
            <a:off x="2156232" y="5697317"/>
            <a:ext cx="78795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Acherus Grotesque" charset="0"/>
                <a:hlinkClick r:id="rId3"/>
              </a:rPr>
              <a:t>hmurzi@vt.edu</a:t>
            </a:r>
            <a:r>
              <a:rPr lang="en-US" sz="3200" dirty="0">
                <a:latin typeface="Acherus Grotesque" charset="0"/>
              </a:rPr>
              <a:t> | </a:t>
            </a:r>
            <a:r>
              <a:rPr lang="en-US" sz="3200" i="1" dirty="0">
                <a:latin typeface="Acherus Grotesque" charset="0"/>
              </a:rPr>
              <a:t>@</a:t>
            </a:r>
            <a:r>
              <a:rPr lang="en-US" sz="3200" i="1" dirty="0" err="1">
                <a:latin typeface="Acherus Grotesque" charset="0"/>
              </a:rPr>
              <a:t>hmurzi</a:t>
            </a:r>
            <a:r>
              <a:rPr lang="en-US" sz="3200" i="1" dirty="0">
                <a:latin typeface="Acherus Grotesque" charset="0"/>
              </a:rPr>
              <a:t> </a:t>
            </a:r>
            <a:r>
              <a:rPr lang="en-US" sz="3200" dirty="0">
                <a:latin typeface="Acherus Grotesque" charset="0"/>
              </a:rPr>
              <a:t>|</a:t>
            </a:r>
            <a:r>
              <a:rPr lang="en-US" sz="3200" i="1" dirty="0">
                <a:latin typeface="Acherus Grotesque" charset="0"/>
              </a:rPr>
              <a:t> @</a:t>
            </a:r>
            <a:r>
              <a:rPr lang="en-US" sz="3200" i="1" dirty="0" err="1">
                <a:latin typeface="Acherus Grotesque" charset="0"/>
              </a:rPr>
              <a:t>eclipslab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6424457"/>
      </p:ext>
    </p:extLst>
  </p:cSld>
  <p:clrMapOvr>
    <a:masterClrMapping/>
  </p:clrMapOvr>
</p:sld>
</file>

<file path=ppt/theme/theme1.xml><?xml version="1.0" encoding="utf-8"?>
<a:theme xmlns:a="http://schemas.openxmlformats.org/drawingml/2006/main" name="Section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88916EC7-7FEC-AF43-BDB0-3DE6AE6A861F}" vid="{2559EE01-5818-5544-9433-FD3C9859E5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universal-widescreen-powerpoint-template</Template>
  <TotalTime>884</TotalTime>
  <Words>370</Words>
  <Application>Microsoft Office PowerPoint</Application>
  <PresentationFormat>Widescreen</PresentationFormat>
  <Paragraphs>42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Section Slide</vt:lpstr>
      <vt:lpstr>PowerPoint Presentation</vt:lpstr>
      <vt:lpstr>Background</vt:lpstr>
      <vt:lpstr>Rising Sophomore Abroad Program Overview</vt:lpstr>
      <vt:lpstr>Methods</vt:lpstr>
      <vt:lpstr>Overview of findings</vt:lpstr>
      <vt:lpstr>Expectations vs. Experiences</vt:lpstr>
      <vt:lpstr>Implications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slides are designed for three lines and the fonts will resize</dc:title>
  <dc:creator>Finney, Jack</dc:creator>
  <cp:lastModifiedBy>Kirsten Davis</cp:lastModifiedBy>
  <cp:revision>56</cp:revision>
  <dcterms:created xsi:type="dcterms:W3CDTF">2017-10-18T17:09:56Z</dcterms:created>
  <dcterms:modified xsi:type="dcterms:W3CDTF">2020-10-22T17:39:45Z</dcterms:modified>
</cp:coreProperties>
</file>

<file path=docProps/thumbnail.jpeg>
</file>